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68" r:id="rId6"/>
    <p:sldId id="257" r:id="rId7"/>
    <p:sldId id="265" r:id="rId8"/>
    <p:sldId id="264" r:id="rId9"/>
    <p:sldId id="266" r:id="rId10"/>
    <p:sldId id="259" r:id="rId11"/>
    <p:sldId id="261" r:id="rId12"/>
    <p:sldId id="26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24A4C8-003B-4A1A-9C21-F57D36FBF857}" v="115" dt="2023-06-11T01:58:08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FF6-F183-6AA0-B262-97DCAFB1B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C2BF8-18AD-F540-FB9D-3D43632BB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71573-AAA4-43E5-3F03-1E60C0D0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C37A-81B3-DC5B-CDC1-911DFE2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1C36-A9CF-C5A9-A424-211CC7B9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C8E0-C5EC-F623-3E18-350CFBE6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BAEB3-27CF-A923-DFB1-972BC6734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5952-5D8D-D28C-9CBC-65D2D003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CDFF9-D244-C8AD-FA73-A9078A7F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F500-D051-F800-D2BA-7A230601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D4D27-1F47-99F6-3733-8E8D6A1E7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F85FF-9F54-E7B9-FD75-DE4F4B09A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02657-1492-771F-7DD3-F89032AA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5FCE1-E561-98BF-5EAA-AC40C931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20222-A7E0-274D-A483-A8854FC5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3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70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FC1A-35B0-0A39-A2C6-3D434759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0C40-B7D9-18FA-63C8-A2420531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AFE10-CFAC-C1CF-16C7-9A0F780E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49E2B-EE3D-0C40-473B-6DBBAAE3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7F1A1-0F18-299B-EE89-56952B5F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3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3F57-CBAB-9C50-13D3-727DEC61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C42DA-8289-019E-91B2-4D951C7B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8AE8-F2DD-2360-C370-9D18EABA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A7616-985C-EF08-C124-038CECE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FE48-3523-46C4-39C6-F9A5441F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1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377A-8266-7791-B870-F8A57486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EC7D-286D-FC95-BF3C-E1D07A6A4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7CCBA-FA7A-DA36-0014-8E5C3D8F7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A70A4-7125-0C2B-3E0A-1DA40905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D92C9-C643-2EFB-DDE0-C25BE6EA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955C3-D8D8-D8EE-F9E5-6126C6A6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9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9748-589A-7374-FA28-BE0126D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344D-0519-7DBF-1086-D6BA8AD67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67C1F-D566-E244-F37E-A5AC58C74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E7957-ABB4-26DD-E65C-7C7835009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267BB-69CC-802B-290E-5409B5CB4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521950-3693-742C-F27B-AA9AA3A9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79248-AF48-2D73-5482-D67308AD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E3BF3-A50D-BAA9-7ABC-D158132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1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774C-030D-D2D6-2493-9DC95D0F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26106-3157-7683-7508-51CFF780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FDEE6-B3C5-BC66-C72F-01729B22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9A6A0-0A18-CF3B-A79C-C4118E80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14EB6-7D52-816B-FE10-6EF3D24E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23A66-8734-AEC7-4146-61024F20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ED254-7966-717D-543B-5FD5DAE2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B2A-30E9-C8B1-F8F3-39538FB1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EBFF-2BC9-6B68-D068-5BF39187D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5D65A-96FF-3022-5093-E25B75B15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76C7-A879-8378-39CF-D1B1D09C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82B6B-338E-E975-B7E0-7E9FC7CA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163AD-94E3-4D4F-A3B7-D3B945B9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3078-0EA7-AB0F-C003-8DBCED0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1289E-5A58-8B38-61FC-59C8E69C4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1C65D-39C8-F484-174E-C152EE924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0AB78-8159-1A7E-2C0F-D5C253E7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497C-3F1F-142A-3130-0BC95043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10938-0D2D-549F-E03B-C8394D57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9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6FBD-5F1F-71E0-4C57-AE2A0D0D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A4207-D1F0-0553-0DFE-91A73BCDC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3AED-8B38-AC82-A9F9-ED88B9028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8C25-C398-4F47-8FDC-347FAB1397E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5D12C-39AB-9E23-9998-4250D74D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9D38-67ED-DC65-4A4B-F0502D564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318A-78A2-44A7-8677-3EBDEFC2A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1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E053F2F-6613-CDB4-6118-36E2283ACA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8C6A63-E703-BD5E-4157-C5A753266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205" y="2811053"/>
            <a:ext cx="11432796" cy="1261295"/>
          </a:xfrm>
        </p:spPr>
        <p:txBody>
          <a:bodyPr/>
          <a:lstStyle/>
          <a:p>
            <a:r>
              <a:rPr lang="en-US"/>
              <a:t>WELCOME TO THE GENCYBER CAMP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5F387F-6743-626F-B0D0-1EE85F66C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en-US"/>
              <a:t>2023 LSC Advanced GenCyber Camp</a:t>
            </a:r>
          </a:p>
        </p:txBody>
      </p:sp>
    </p:spTree>
    <p:extLst>
      <p:ext uri="{BB962C8B-B14F-4D97-AF65-F5344CB8AC3E}">
        <p14:creationId xmlns:p14="http://schemas.microsoft.com/office/powerpoint/2010/main" val="213689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4D1B-5DF0-1D24-6B54-50B2244F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Time to Dig Deeper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816B-A231-5288-A8FF-EF4FF0ADA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Think of a representation of your assigned concept. Have a team member draw it. You will have 10 minutes.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you finish, present the drawing to the class.</a:t>
            </a:r>
          </a:p>
        </p:txBody>
      </p:sp>
    </p:spTree>
    <p:extLst>
      <p:ext uri="{BB962C8B-B14F-4D97-AF65-F5344CB8AC3E}">
        <p14:creationId xmlns:p14="http://schemas.microsoft.com/office/powerpoint/2010/main" val="217192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FA3A-CAAD-8F09-BD7C-A1591862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E6DB-298C-2817-D90C-2509B9952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4895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/>
              <a:t>GenCyber</a:t>
            </a:r>
            <a:r>
              <a:rPr lang="en-US" dirty="0"/>
              <a:t> Concepts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46E73F-9033-9D66-1D8A-08A31A20C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27" y="239802"/>
            <a:ext cx="5590504" cy="20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285008-DDC8-4017-0B85-00B0DBFA1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47" y="3012604"/>
            <a:ext cx="6133946" cy="221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07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8" descr="A picture containing helmet, headdress&#10;&#10;Description automatically generated">
            <a:extLst>
              <a:ext uri="{FF2B5EF4-FFF2-40B4-BE49-F238E27FC236}">
                <a16:creationId xmlns:a16="http://schemas.microsoft.com/office/drawing/2014/main" id="{B854858F-9611-4B4F-9AB4-508B229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8" y="-141288"/>
            <a:ext cx="12239988" cy="69992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876" y="4768656"/>
            <a:ext cx="6732895" cy="863998"/>
          </a:xfrm>
        </p:spPr>
        <p:txBody>
          <a:bodyPr/>
          <a:lstStyle/>
          <a:p>
            <a:r>
              <a:rPr lang="en-US" dirty="0"/>
              <a:t>GenCyber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1266092"/>
            <a:ext cx="5928358" cy="53047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The strategy of putting yourself inside the mindset of </a:t>
            </a:r>
            <a:r>
              <a:rPr lang="en-US" sz="2200" dirty="0">
                <a:latin typeface="TimesNewRomanPSMT"/>
                <a:ea typeface="Calibri"/>
                <a:cs typeface="TimesNewRomanPSMT"/>
              </a:rPr>
              <a:t>a potential</a:t>
            </a: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 attacker that allows you to anticipate attack strategies and defend your systems accordingly.</a:t>
            </a:r>
            <a:endParaRPr lang="en-US" sz="2200" dirty="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</a:pP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In order to best protect a student</a:t>
            </a:r>
            <a:r>
              <a:rPr lang="en-US" sz="2200" dirty="0">
                <a:effectLst/>
                <a:latin typeface="Calibri"/>
                <a:ea typeface="Calibri"/>
                <a:cs typeface="Calibri"/>
              </a:rPr>
              <a:t>’</a:t>
            </a: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s data, it is useful to think of potential adversaries and their motivations, such as a student wishing harm on another, a student seeking to modify his own data, and consider possible strategies </a:t>
            </a:r>
            <a:r>
              <a:rPr lang="en-US" sz="2200" dirty="0">
                <a:effectLst/>
                <a:latin typeface="Calibri"/>
                <a:ea typeface="Calibri"/>
                <a:cs typeface="Calibri"/>
              </a:rPr>
              <a:t>– </a:t>
            </a: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breaking physically into an office, breaching a network to </a:t>
            </a:r>
            <a:r>
              <a:rPr lang="en-US" sz="2200" dirty="0">
                <a:latin typeface="TimesNewRomanPSMT"/>
                <a:ea typeface="Calibri"/>
                <a:cs typeface="TimesNewRomanPSMT"/>
              </a:rPr>
              <a:t>obtain unauthorized</a:t>
            </a:r>
            <a:r>
              <a:rPr lang="en-US" sz="2200" dirty="0">
                <a:effectLst/>
                <a:latin typeface="TimesNewRomanPSMT"/>
                <a:ea typeface="Calibri"/>
                <a:cs typeface="TimesNewRomanPSMT"/>
              </a:rPr>
              <a:t> access, etc. and build your security strategy accordingly.</a:t>
            </a:r>
            <a:endParaRPr lang="en-US" sz="2200" dirty="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9FBF8-BF3B-4C7B-A6E7-5A0AC6ED5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" r="4634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4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B6820-C505-45D7-902E-5DC981DD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121" y="837259"/>
            <a:ext cx="4342879" cy="6020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B0B0C-AD95-48E7-8B77-BA1A56B1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07" y="837259"/>
            <a:ext cx="3641355" cy="6020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CC3AF-5D3C-4AE7-81F0-027383541D21}"/>
              </a:ext>
            </a:extLst>
          </p:cNvPr>
          <p:cNvSpPr txBox="1"/>
          <p:nvPr/>
        </p:nvSpPr>
        <p:spPr>
          <a:xfrm>
            <a:off x="4205799" y="548886"/>
            <a:ext cx="3638496" cy="6593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A comprehensive strategy of including multiple layers of security </a:t>
            </a:r>
            <a:r>
              <a:rPr lang="en-US" sz="2000" dirty="0">
                <a:latin typeface="TimesNewRomanPSMT"/>
                <a:ea typeface="Calibri"/>
                <a:cs typeface="TimesNewRomanPSMT"/>
              </a:rPr>
              <a:t>within a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 system so that if one layer fails, another layer of security is already in place to stop </a:t>
            </a:r>
            <a:r>
              <a:rPr lang="en-US" sz="2000" dirty="0">
                <a:latin typeface="TimesNewRomanPSMT"/>
                <a:ea typeface="Calibri"/>
                <a:cs typeface="TimesNewRomanPSMT"/>
              </a:rPr>
              <a:t>the attack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/unauthorized access.</a:t>
            </a:r>
            <a:endParaRPr lang="en-US" sz="2000" dirty="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SymbolMT"/>
                <a:ea typeface="Calibri"/>
                <a:cs typeface="SymbolMT"/>
              </a:rPr>
              <a:t>• 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A castle is secured by a moat, a drawbridge and guards at the gate.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effectLst/>
                <a:latin typeface="SymbolMT"/>
                <a:ea typeface="Calibri"/>
                <a:cs typeface="SymbolMT"/>
              </a:rPr>
              <a:t>• 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Your home computer is secured by locks on the door, an alarm system, and </a:t>
            </a:r>
            <a:r>
              <a:rPr lang="en-US" sz="2000" dirty="0">
                <a:latin typeface="TimesNewRomanPSMT"/>
                <a:ea typeface="Calibri"/>
                <a:cs typeface="TimesNewRomanPSMT"/>
              </a:rPr>
              <a:t>a firewall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.</a:t>
            </a:r>
            <a:endParaRPr lang="en-US" sz="2000" dirty="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SymbolMT"/>
                <a:ea typeface="Calibri"/>
                <a:cs typeface="SymbolMT"/>
              </a:rPr>
              <a:t>• </a:t>
            </a:r>
            <a:r>
              <a:rPr lang="en-US" sz="2000" dirty="0">
                <a:effectLst/>
                <a:latin typeface="TimesNewRomanPSMT"/>
                <a:ea typeface="Calibri"/>
                <a:cs typeface="TimesNewRomanPSMT"/>
              </a:rPr>
              <a:t>Company data is secured by a firewall, passwords, and encryption.</a:t>
            </a:r>
            <a:endParaRPr lang="en-US" sz="2000" dirty="0">
              <a:effectLst/>
              <a:latin typeface="Calibri"/>
              <a:ea typeface="Calibri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1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5B50F-F760-4BC9-A001-F59A8D90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57" y="0"/>
            <a:ext cx="490572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34D01-603B-43F6-9059-07C27CD73E68}"/>
              </a:ext>
            </a:extLst>
          </p:cNvPr>
          <p:cNvSpPr txBox="1"/>
          <p:nvPr/>
        </p:nvSpPr>
        <p:spPr>
          <a:xfrm>
            <a:off x="299796" y="2338754"/>
            <a:ext cx="6901961" cy="39589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strategy of designing information and security systems to be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configured and operated as simply as possible; all systems perform best when they have simple designs rather than complex ones.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0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complex alarm system can have many points of failure, including the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hardware and the software.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0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complex computer system has many points of access and may be difficult to secure. A simple solution is often the best strategy.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/>
              <a:buChar char="•"/>
            </a:pPr>
            <a:r>
              <a:rPr lang="en-US" sz="2000" dirty="0">
                <a:latin typeface="TimesNewRomanPSMT"/>
                <a:ea typeface="Calibri"/>
              </a:rPr>
              <a:t>Also known as</a:t>
            </a:r>
            <a:r>
              <a:rPr lang="en-US" sz="2000" b="1" dirty="0">
                <a:latin typeface="TimesNewRomanPSMT"/>
                <a:ea typeface="Calibri"/>
              </a:rPr>
              <a:t> KEEP IT SIMPLE</a:t>
            </a:r>
          </a:p>
          <a:p>
            <a:pPr>
              <a:lnSpc>
                <a:spcPct val="107000"/>
              </a:lnSpc>
            </a:pPr>
            <a:endParaRPr lang="en-US" dirty="0">
              <a:latin typeface="TimesNewRomanPSMT"/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60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39D7-A9DC-406F-9799-28D566A5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03" y="-108408"/>
            <a:ext cx="49652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99125-DE8C-4C1E-8ADD-7E5304458FBB}"/>
              </a:ext>
            </a:extLst>
          </p:cNvPr>
          <p:cNvSpPr txBox="1"/>
          <p:nvPr/>
        </p:nvSpPr>
        <p:spPr>
          <a:xfrm>
            <a:off x="5029201" y="1963111"/>
            <a:ext cx="7108580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 is not disclosed to individuals, devices, or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processes unless they have been authorized to access the information.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Student grades can only be accessed by specific individuals within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organization, such as authorized teachers and the principal.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At a hospital, medical information about a patient is protected and only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provided to authorized personnel.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Salary information is typically only available to authorized personnel within a company, such as the supervisor and human resources.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6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1903535"/>
            <a:ext cx="5928358" cy="3688903"/>
          </a:xfrm>
        </p:spPr>
        <p:txBody>
          <a:bodyPr>
            <a:norm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information, an information system, or a component of a system has not been modified or destroyed in an unauthorized manner.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Student grades are accurate and have not been modified by an unauthorized user.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website is the entity it claims to be.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computer system is virus-free and uncompromised.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BA4F4-6ACB-41E4-8EA2-E94D4660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6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61F51-159E-4C66-9CAF-29DFA46E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369" y="103695"/>
            <a:ext cx="48816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EC4DB-3166-471C-813C-9E832B571325}"/>
              </a:ext>
            </a:extLst>
          </p:cNvPr>
          <p:cNvSpPr txBox="1"/>
          <p:nvPr/>
        </p:nvSpPr>
        <p:spPr>
          <a:xfrm>
            <a:off x="145073" y="940777"/>
            <a:ext cx="6989885" cy="48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 or information systems are accessible 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usable upon demand</a:t>
            </a:r>
            <a:r>
              <a:rPr lang="en-US" sz="18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student’s grades can be viewed by the student and principal and modified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by the teacher.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website for a store is allowing orders to be placed and viewed.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banking system is appropriately accessible by both customers and banking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employees.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Denial of Service attack can result in a system being unavailable 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inaccessible.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002DE01F77948B17869151ED81007" ma:contentTypeVersion="2" ma:contentTypeDescription="Create a new document." ma:contentTypeScope="" ma:versionID="f684691244c5643a77471b50bbe17aa0">
  <xsd:schema xmlns:xsd="http://www.w3.org/2001/XMLSchema" xmlns:xs="http://www.w3.org/2001/XMLSchema" xmlns:p="http://schemas.microsoft.com/office/2006/metadata/properties" xmlns:ns2="26f5bb79-7874-46b3-9660-edbed5cbe547" targetNamespace="http://schemas.microsoft.com/office/2006/metadata/properties" ma:root="true" ma:fieldsID="2f9526307433517ed4fbf92503c4c254" ns2:_="">
    <xsd:import namespace="26f5bb79-7874-46b3-9660-edbed5cbe5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5bb79-7874-46b3-9660-edbed5cbe5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CFBF40-BE7E-4878-B37B-955B9A67A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5bb79-7874-46b3-9660-edbed5cbe5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DD8886-FC62-40C7-86CF-38B07F1818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54FD45-5B78-49F5-AB47-05A76670485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538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SymbolMT</vt:lpstr>
      <vt:lpstr>Times New Roman</vt:lpstr>
      <vt:lpstr>TimesNewRomanPS-BoldMT</vt:lpstr>
      <vt:lpstr>TimesNewRomanPSMT</vt:lpstr>
      <vt:lpstr>Office Theme</vt:lpstr>
      <vt:lpstr>WELCOME TO THE GENCYBER CAMP</vt:lpstr>
      <vt:lpstr>PowerPoint Presentation</vt:lpstr>
      <vt:lpstr>GenCyber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to Dig Deeper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 TO THE PRECAMP WEBINAR</dc:title>
  <dc:creator>McCullough, Matthew R</dc:creator>
  <cp:lastModifiedBy>Parajuli, Anup</cp:lastModifiedBy>
  <cp:revision>40</cp:revision>
  <dcterms:created xsi:type="dcterms:W3CDTF">2022-06-05T19:18:51Z</dcterms:created>
  <dcterms:modified xsi:type="dcterms:W3CDTF">2023-06-11T02:23:04Z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0x010100C75002DE01F77948B17869151ED81007</vt:lpwstr>
  </property>
</Properties>
</file>